
<file path=[Content_Types].xml><?xml version="1.0" encoding="utf-8"?>
<Types xmlns="http://schemas.openxmlformats.org/package/2006/content-types">
  <Default Extension="bmp" ContentType="image/bmp"/>
  <Default Extension="glb" ContentType="model/gltf.binary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  <p:sldMasterId id="2147483744" r:id="rId4"/>
    <p:sldMasterId id="2147483774" r:id="rId5"/>
    <p:sldMasterId id="2147483798" r:id="rId6"/>
    <p:sldMasterId id="2147483810" r:id="rId7"/>
  </p:sldMasterIdLst>
  <p:sldIdLst>
    <p:sldId id="257" r:id="rId8"/>
    <p:sldId id="256" r:id="rId9"/>
    <p:sldId id="272" r:id="rId10"/>
    <p:sldId id="259" r:id="rId11"/>
    <p:sldId id="260" r:id="rId12"/>
    <p:sldId id="262" r:id="rId13"/>
    <p:sldId id="263" r:id="rId14"/>
    <p:sldId id="265" r:id="rId15"/>
    <p:sldId id="266" r:id="rId16"/>
    <p:sldId id="267" r:id="rId17"/>
    <p:sldId id="264" r:id="rId18"/>
    <p:sldId id="268" r:id="rId19"/>
    <p:sldId id="269" r:id="rId20"/>
    <p:sldId id="270" r:id="rId21"/>
    <p:sldId id="27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bmp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bmp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13" name="Rounded Rectangle 12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909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83909" y="1396720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83909" y="2976649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3392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13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3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00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22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8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0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7216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72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8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9972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24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14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134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414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949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2685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497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321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5648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33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10" name="Rounded Rectangle 9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92550" y="2376830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92195" y="2341476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91075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97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75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013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359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8180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2217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866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0051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8890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7772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527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587688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35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270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00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552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280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285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773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69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958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22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799680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614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65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526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12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62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094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918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978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531114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29142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974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858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190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488" y="2166364"/>
            <a:ext cx="11247120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472" y="3913632"/>
            <a:ext cx="11506200" cy="45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18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101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167128"/>
            <a:ext cx="11247120" cy="173736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3913212"/>
            <a:ext cx="11503152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32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842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113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783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565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769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971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88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015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358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631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371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0315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49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791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938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97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9" name="Rounded Rectangle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659339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976774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899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800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38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>
          <a:xfrm>
            <a:off x="91345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Rectangle 12"/>
          <p:cNvSpPr/>
          <p:nvPr/>
        </p:nvSpPr>
        <p:spPr>
          <a:xfrm>
            <a:off x="91348" y="4773225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78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154947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8" name="Rounded Rectangle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7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2ADB05FF-9BA8-4293-981C-3E0541783C1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363F55CD-5D66-42F6-AD22-61EF0E81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221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507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19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501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92EF3AA5-C3A0-467F-A437-307E312E0B7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9F479A9E-FADB-4C70-BB3F-47766BEB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086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4" Type="http://schemas.microsoft.com/office/2017/06/relationships/model3d" Target="../media/model3d1.glb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slide" Target="slide15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4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48668" y="228601"/>
            <a:ext cx="8183330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pc="300" dirty="0">
                <a:ln w="11430" cmpd="sng">
                  <a:solidFill>
                    <a:srgbClr val="D34817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3366FF"/>
                </a:solidFill>
                <a:effectLst>
                  <a:glow rad="45500">
                    <a:srgbClr val="D34817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BA DIEM HIGH SCHOOL</a:t>
            </a:r>
          </a:p>
        </p:txBody>
      </p:sp>
      <p:sp>
        <p:nvSpPr>
          <p:cNvPr id="5" name="Rectangle 4"/>
          <p:cNvSpPr/>
          <p:nvPr/>
        </p:nvSpPr>
        <p:spPr>
          <a:xfrm>
            <a:off x="1027951" y="1752600"/>
            <a:ext cx="101361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dobe Garamond Pro Bold" pitchFamily="18" charset="0"/>
              </a:rPr>
              <a:t>UNIT 13: FILMS AND CINEMA</a:t>
            </a:r>
          </a:p>
        </p:txBody>
      </p:sp>
      <p:sp>
        <p:nvSpPr>
          <p:cNvPr id="6" name="Rectangle 5"/>
          <p:cNvSpPr/>
          <p:nvPr/>
        </p:nvSpPr>
        <p:spPr>
          <a:xfrm>
            <a:off x="2473866" y="3352800"/>
            <a:ext cx="75845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rgbClr val="855D5D">
                        <a:shade val="20000"/>
                        <a:satMod val="200000"/>
                      </a:srgbClr>
                    </a:gs>
                    <a:gs pos="78000">
                      <a:srgbClr val="855D5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855D5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gerian" pitchFamily="82" charset="0"/>
              </a:rPr>
              <a:t>LISTENING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00300" y="4524376"/>
            <a:ext cx="80079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Instructor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NGUYỄN HOÀNG ANH</a:t>
            </a:r>
          </a:p>
          <a:p>
            <a:pPr algn="ctr"/>
            <a:r>
              <a:rPr lang="en-US" sz="32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Class: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10A11</a:t>
            </a:r>
            <a:endParaRPr lang="en-US" sz="32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eethovenVirus-HoaTau-3088994">
            <a:hlinkClick r:id="" action="ppaction://media"/>
            <a:extLst>
              <a:ext uri="{FF2B5EF4-FFF2-40B4-BE49-F238E27FC236}">
                <a16:creationId xmlns:a16="http://schemas.microsoft.com/office/drawing/2014/main" id="{EE9EC75D-C2C9-4718-80F0-7001D8FC2B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751" y="56015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35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DEBA65-A206-4D3B-813E-55689097E975}"/>
              </a:ext>
            </a:extLst>
          </p:cNvPr>
          <p:cNvSpPr/>
          <p:nvPr/>
        </p:nvSpPr>
        <p:spPr>
          <a:xfrm>
            <a:off x="2449809" y="890885"/>
            <a:ext cx="729238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THANK YOU 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FOR YOUR ATTENTION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Fireworks 2">
                <a:extLst>
                  <a:ext uri="{FF2B5EF4-FFF2-40B4-BE49-F238E27FC236}">
                    <a16:creationId xmlns:a16="http://schemas.microsoft.com/office/drawing/2014/main" id="{F24601D1-645D-4B61-A725-2BBD4965B19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43773872"/>
                  </p:ext>
                </p:extLst>
              </p:nvPr>
            </p:nvGraphicFramePr>
            <p:xfrm>
              <a:off x="4524429" y="2411721"/>
              <a:ext cx="3143139" cy="367475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143139" cy="3674754"/>
                    </a:xfrm>
                    <a:prstGeom prst="rect">
                      <a:avLst/>
                    </a:prstGeom>
                  </am3d:spPr>
                  <am3d:camera>
                    <am3d:pos x="0" y="0" z="597266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106450" d="1000000"/>
                    <am3d:preTrans dx="1115290" dy="-17981047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6291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Fireworks 2">
                <a:extLst>
                  <a:ext uri="{FF2B5EF4-FFF2-40B4-BE49-F238E27FC236}">
                    <a16:creationId xmlns:a16="http://schemas.microsoft.com/office/drawing/2014/main" id="{F24601D1-645D-4B61-A725-2BBD4965B19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24429" y="2411721"/>
                <a:ext cx="3143139" cy="36747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Fireworks 2">
                <a:extLst>
                  <a:ext uri="{FF2B5EF4-FFF2-40B4-BE49-F238E27FC236}">
                    <a16:creationId xmlns:a16="http://schemas.microsoft.com/office/drawing/2014/main" id="{41B6538D-1CB6-47D0-A160-FD3FDA10F60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082815815"/>
                  </p:ext>
                </p:extLst>
              </p:nvPr>
            </p:nvGraphicFramePr>
            <p:xfrm>
              <a:off x="1514529" y="2461791"/>
              <a:ext cx="3143139" cy="367475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143139" cy="3674754"/>
                    </a:xfrm>
                    <a:prstGeom prst="rect">
                      <a:avLst/>
                    </a:prstGeom>
                  </am3d:spPr>
                  <am3d:camera>
                    <am3d:pos x="0" y="0" z="597266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106450" d="1000000"/>
                    <am3d:preTrans dx="1115290" dy="-17981047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6291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Fireworks 2">
                <a:extLst>
                  <a:ext uri="{FF2B5EF4-FFF2-40B4-BE49-F238E27FC236}">
                    <a16:creationId xmlns:a16="http://schemas.microsoft.com/office/drawing/2014/main" id="{41B6538D-1CB6-47D0-A160-FD3FDA10F6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14529" y="2461791"/>
                <a:ext cx="3143139" cy="36747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Fireworks 2">
                <a:extLst>
                  <a:ext uri="{FF2B5EF4-FFF2-40B4-BE49-F238E27FC236}">
                    <a16:creationId xmlns:a16="http://schemas.microsoft.com/office/drawing/2014/main" id="{DABE229A-7EF8-4210-9EB1-15F5EA8A870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081883714"/>
                  </p:ext>
                </p:extLst>
              </p:nvPr>
            </p:nvGraphicFramePr>
            <p:xfrm>
              <a:off x="7686729" y="2442741"/>
              <a:ext cx="3143139" cy="367475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143139" cy="3674754"/>
                    </a:xfrm>
                    <a:prstGeom prst="rect">
                      <a:avLst/>
                    </a:prstGeom>
                  </am3d:spPr>
                  <am3d:camera>
                    <am3d:pos x="0" y="0" z="597266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106450" d="1000000"/>
                    <am3d:preTrans dx="1115290" dy="-17981047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6291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Fireworks 2">
                <a:extLst>
                  <a:ext uri="{FF2B5EF4-FFF2-40B4-BE49-F238E27FC236}">
                    <a16:creationId xmlns:a16="http://schemas.microsoft.com/office/drawing/2014/main" id="{DABE229A-7EF8-4210-9EB1-15F5EA8A870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86729" y="2442741"/>
                <a:ext cx="3143139" cy="3674754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HungarianSonata-RichardClayderman-660367">
            <a:hlinkClick r:id="" action="ppaction://media"/>
            <a:extLst>
              <a:ext uri="{FF2B5EF4-FFF2-40B4-BE49-F238E27FC236}">
                <a16:creationId xmlns:a16="http://schemas.microsoft.com/office/drawing/2014/main" id="{C4E72476-7D7B-4F81-B56D-42700BA1B9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57668" y="5054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5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8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F46B52-BB49-45E3-835C-520D741A969E}"/>
              </a:ext>
            </a:extLst>
          </p:cNvPr>
          <p:cNvSpPr txBox="1"/>
          <p:nvPr/>
        </p:nvSpPr>
        <p:spPr>
          <a:xfrm>
            <a:off x="95250" y="695325"/>
            <a:ext cx="1200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ON FRIDAY, WHAT IS HUONG GOING TO DO?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10882A-E0D8-48B5-A97D-8DFD272A3E9F}"/>
              </a:ext>
            </a:extLst>
          </p:cNvPr>
          <p:cNvSpPr/>
          <p:nvPr/>
        </p:nvSpPr>
        <p:spPr>
          <a:xfrm>
            <a:off x="304798" y="2505073"/>
            <a:ext cx="5076827" cy="584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Take a Chinese class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4BF6A65-8233-450C-A2BB-D32F10E94AA1}"/>
              </a:ext>
            </a:extLst>
          </p:cNvPr>
          <p:cNvSpPr/>
          <p:nvPr/>
        </p:nvSpPr>
        <p:spPr>
          <a:xfrm>
            <a:off x="6810377" y="2505072"/>
            <a:ext cx="5076825" cy="584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Talk to her Chinese friends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539D65D-1920-4CB8-A9EF-838D0D6F3320}"/>
              </a:ext>
            </a:extLst>
          </p:cNvPr>
          <p:cNvSpPr/>
          <p:nvPr/>
        </p:nvSpPr>
        <p:spPr>
          <a:xfrm>
            <a:off x="3557587" y="3768153"/>
            <a:ext cx="5076825" cy="584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Fly to China</a:t>
            </a:r>
          </a:p>
        </p:txBody>
      </p:sp>
      <p:pic>
        <p:nvPicPr>
          <p:cNvPr id="1026" name="Picture 2" descr="Back Arrow Button Icon, Back To - Clip Art Arrows Png, Transparent Png -  kindpng">
            <a:hlinkClick r:id="rId2" action="ppaction://hlinksldjump"/>
            <a:extLst>
              <a:ext uri="{FF2B5EF4-FFF2-40B4-BE49-F238E27FC236}">
                <a16:creationId xmlns:a16="http://schemas.microsoft.com/office/drawing/2014/main" id="{D285CB4B-46CF-48B4-8262-337C39311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636" y="178941"/>
            <a:ext cx="1386364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88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F46B52-BB49-45E3-835C-520D741A969E}"/>
              </a:ext>
            </a:extLst>
          </p:cNvPr>
          <p:cNvSpPr txBox="1"/>
          <p:nvPr/>
        </p:nvSpPr>
        <p:spPr>
          <a:xfrm>
            <a:off x="95250" y="695325"/>
            <a:ext cx="1200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WHAT IS LAN GOING TO DO ON SUNDAY?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10882A-E0D8-48B5-A97D-8DFD272A3E9F}"/>
              </a:ext>
            </a:extLst>
          </p:cNvPr>
          <p:cNvSpPr/>
          <p:nvPr/>
        </p:nvSpPr>
        <p:spPr>
          <a:xfrm>
            <a:off x="3557586" y="3730044"/>
            <a:ext cx="5076827" cy="584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Have no plan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4BF6A65-8233-450C-A2BB-D32F10E94AA1}"/>
              </a:ext>
            </a:extLst>
          </p:cNvPr>
          <p:cNvSpPr/>
          <p:nvPr/>
        </p:nvSpPr>
        <p:spPr>
          <a:xfrm>
            <a:off x="6810377" y="2505072"/>
            <a:ext cx="5076825" cy="584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Hang out with friends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539D65D-1920-4CB8-A9EF-838D0D6F3320}"/>
              </a:ext>
            </a:extLst>
          </p:cNvPr>
          <p:cNvSpPr/>
          <p:nvPr/>
        </p:nvSpPr>
        <p:spPr>
          <a:xfrm>
            <a:off x="304798" y="2505072"/>
            <a:ext cx="5076825" cy="584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Visit grandparents</a:t>
            </a:r>
          </a:p>
        </p:txBody>
      </p:sp>
      <p:pic>
        <p:nvPicPr>
          <p:cNvPr id="1026" name="Picture 2" descr="Back Arrow Button Icon, Back To - Clip Art Arrows Png, Transparent Png -  kindpng">
            <a:hlinkClick r:id="rId2" action="ppaction://hlinksldjump"/>
            <a:extLst>
              <a:ext uri="{FF2B5EF4-FFF2-40B4-BE49-F238E27FC236}">
                <a16:creationId xmlns:a16="http://schemas.microsoft.com/office/drawing/2014/main" id="{D285CB4B-46CF-48B4-8262-337C39311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636" y="178941"/>
            <a:ext cx="1386364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50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F46B52-BB49-45E3-835C-520D741A969E}"/>
              </a:ext>
            </a:extLst>
          </p:cNvPr>
          <p:cNvSpPr txBox="1"/>
          <p:nvPr/>
        </p:nvSpPr>
        <p:spPr>
          <a:xfrm>
            <a:off x="971550" y="733425"/>
            <a:ext cx="1003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WHO IS PLANNING TO GO TO KARAOKE BAR?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10882A-E0D8-48B5-A97D-8DFD272A3E9F}"/>
              </a:ext>
            </a:extLst>
          </p:cNvPr>
          <p:cNvSpPr/>
          <p:nvPr/>
        </p:nvSpPr>
        <p:spPr>
          <a:xfrm>
            <a:off x="3557586" y="3730044"/>
            <a:ext cx="5076827" cy="584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NO ONE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4BF6A65-8233-450C-A2BB-D32F10E94AA1}"/>
              </a:ext>
            </a:extLst>
          </p:cNvPr>
          <p:cNvSpPr/>
          <p:nvPr/>
        </p:nvSpPr>
        <p:spPr>
          <a:xfrm>
            <a:off x="6810377" y="2505072"/>
            <a:ext cx="5076825" cy="584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HUONG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539D65D-1920-4CB8-A9EF-838D0D6F3320}"/>
              </a:ext>
            </a:extLst>
          </p:cNvPr>
          <p:cNvSpPr/>
          <p:nvPr/>
        </p:nvSpPr>
        <p:spPr>
          <a:xfrm>
            <a:off x="304798" y="2505072"/>
            <a:ext cx="5076825" cy="584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LAN</a:t>
            </a:r>
          </a:p>
        </p:txBody>
      </p:sp>
      <p:pic>
        <p:nvPicPr>
          <p:cNvPr id="1026" name="Picture 2" descr="Back Arrow Button Icon, Back To - Clip Art Arrows Png, Transparent Png -  kindpng">
            <a:hlinkClick r:id="rId2" action="ppaction://hlinksldjump"/>
            <a:extLst>
              <a:ext uri="{FF2B5EF4-FFF2-40B4-BE49-F238E27FC236}">
                <a16:creationId xmlns:a16="http://schemas.microsoft.com/office/drawing/2014/main" id="{D285CB4B-46CF-48B4-8262-337C39311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636" y="178941"/>
            <a:ext cx="1386364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16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F46B52-BB49-45E3-835C-520D741A969E}"/>
              </a:ext>
            </a:extLst>
          </p:cNvPr>
          <p:cNvSpPr txBox="1"/>
          <p:nvPr/>
        </p:nvSpPr>
        <p:spPr>
          <a:xfrm>
            <a:off x="971550" y="733425"/>
            <a:ext cx="10039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ON WHAT DAY ARE THEY GOING TO </a:t>
            </a:r>
            <a:b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 TITANIC FILM?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10882A-E0D8-48B5-A97D-8DFD272A3E9F}"/>
              </a:ext>
            </a:extLst>
          </p:cNvPr>
          <p:cNvSpPr/>
          <p:nvPr/>
        </p:nvSpPr>
        <p:spPr>
          <a:xfrm>
            <a:off x="6810379" y="2505072"/>
            <a:ext cx="5076827" cy="584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Tuesday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4BF6A65-8233-450C-A2BB-D32F10E94AA1}"/>
              </a:ext>
            </a:extLst>
          </p:cNvPr>
          <p:cNvSpPr/>
          <p:nvPr/>
        </p:nvSpPr>
        <p:spPr>
          <a:xfrm>
            <a:off x="3557587" y="3784276"/>
            <a:ext cx="5076825" cy="584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Saturday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539D65D-1920-4CB8-A9EF-838D0D6F3320}"/>
              </a:ext>
            </a:extLst>
          </p:cNvPr>
          <p:cNvSpPr/>
          <p:nvPr/>
        </p:nvSpPr>
        <p:spPr>
          <a:xfrm>
            <a:off x="304798" y="2505072"/>
            <a:ext cx="5076825" cy="584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Thursday</a:t>
            </a:r>
          </a:p>
        </p:txBody>
      </p:sp>
      <p:pic>
        <p:nvPicPr>
          <p:cNvPr id="1026" name="Picture 2" descr="Back Arrow Button Icon, Back To - Clip Art Arrows Png, Transparent Png -  kindpng">
            <a:hlinkClick r:id="rId2" action="ppaction://hlinksldjump"/>
            <a:extLst>
              <a:ext uri="{FF2B5EF4-FFF2-40B4-BE49-F238E27FC236}">
                <a16:creationId xmlns:a16="http://schemas.microsoft.com/office/drawing/2014/main" id="{D285CB4B-46CF-48B4-8262-337C39311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636" y="178941"/>
            <a:ext cx="1386364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53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F46B52-BB49-45E3-835C-520D741A969E}"/>
              </a:ext>
            </a:extLst>
          </p:cNvPr>
          <p:cNvSpPr txBox="1"/>
          <p:nvPr/>
        </p:nvSpPr>
        <p:spPr>
          <a:xfrm>
            <a:off x="971550" y="733425"/>
            <a:ext cx="1003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HOW MANY DAYS A WEEK ARE THEY FREE?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10882A-E0D8-48B5-A97D-8DFD272A3E9F}"/>
              </a:ext>
            </a:extLst>
          </p:cNvPr>
          <p:cNvSpPr/>
          <p:nvPr/>
        </p:nvSpPr>
        <p:spPr>
          <a:xfrm>
            <a:off x="6810379" y="2505072"/>
            <a:ext cx="5076827" cy="584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4 days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4BF6A65-8233-450C-A2BB-D32F10E94AA1}"/>
              </a:ext>
            </a:extLst>
          </p:cNvPr>
          <p:cNvSpPr/>
          <p:nvPr/>
        </p:nvSpPr>
        <p:spPr>
          <a:xfrm>
            <a:off x="3557587" y="3784276"/>
            <a:ext cx="5076825" cy="584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5 days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539D65D-1920-4CB8-A9EF-838D0D6F3320}"/>
              </a:ext>
            </a:extLst>
          </p:cNvPr>
          <p:cNvSpPr/>
          <p:nvPr/>
        </p:nvSpPr>
        <p:spPr>
          <a:xfrm>
            <a:off x="304798" y="2505072"/>
            <a:ext cx="5076825" cy="584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3 days </a:t>
            </a:r>
          </a:p>
        </p:txBody>
      </p:sp>
      <p:pic>
        <p:nvPicPr>
          <p:cNvPr id="1026" name="Picture 2" descr="Back Arrow Button Icon, Back To - Clip Art Arrows Png, Transparent Png -  kindpng">
            <a:hlinkClick r:id="rId2" action="ppaction://hlinksldjump"/>
            <a:extLst>
              <a:ext uri="{FF2B5EF4-FFF2-40B4-BE49-F238E27FC236}">
                <a16:creationId xmlns:a16="http://schemas.microsoft.com/office/drawing/2014/main" id="{D285CB4B-46CF-48B4-8262-337C39311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636" y="178941"/>
            <a:ext cx="1386364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09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80B769-0CB9-4673-8265-BF598EEDEC21}"/>
              </a:ext>
            </a:extLst>
          </p:cNvPr>
          <p:cNvSpPr txBox="1"/>
          <p:nvPr/>
        </p:nvSpPr>
        <p:spPr>
          <a:xfrm>
            <a:off x="409575" y="447675"/>
            <a:ext cx="419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tx2"/>
                </a:solidFill>
                <a:latin typeface="Bahnschrift" panose="020B0502040204020203" pitchFamily="34" charset="0"/>
              </a:rPr>
              <a:t>REVISION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9DA701-A102-48A7-91AD-83A7A248A0AA}"/>
              </a:ext>
            </a:extLst>
          </p:cNvPr>
          <p:cNvSpPr txBox="1"/>
          <p:nvPr/>
        </p:nvSpPr>
        <p:spPr>
          <a:xfrm>
            <a:off x="5562600" y="447674"/>
            <a:ext cx="6496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WORK IN GROUPS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AA8DFF-F9D0-4DAF-A32D-FB463B4F411C}"/>
              </a:ext>
            </a:extLst>
          </p:cNvPr>
          <p:cNvSpPr txBox="1"/>
          <p:nvPr/>
        </p:nvSpPr>
        <p:spPr>
          <a:xfrm>
            <a:off x="1028700" y="3867151"/>
            <a:ext cx="11029950" cy="2791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2"/>
                </a:solidFill>
                <a:effectLst/>
                <a:latin typeface="Bahnschrift Light SemiCondensed" panose="020B0502040204020203" pitchFamily="34" charset="0"/>
                <a:ea typeface="Yu Gothic Medium" panose="020B0500000000000000" pitchFamily="34" charset="-128"/>
              </a:rPr>
              <a:t>1. It was not until 1915 that the cinema _______ became an industry. (real)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2"/>
                </a:solidFill>
                <a:effectLst/>
                <a:latin typeface="Bahnschrift Light SemiCondensed" panose="020B0502040204020203" pitchFamily="34" charset="0"/>
                <a:ea typeface="Yu Gothic Medium" panose="020B0500000000000000" pitchFamily="34" charset="-128"/>
              </a:rPr>
              <a:t>2. Since 1950s, the cinema has developed ______. (rapid)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2"/>
                </a:solidFill>
                <a:effectLst/>
                <a:latin typeface="Bahnschrift Light SemiCondensed" panose="020B0502040204020203" pitchFamily="34" charset="0"/>
                <a:ea typeface="Yu Gothic Medium" panose="020B0500000000000000" pitchFamily="34" charset="-128"/>
              </a:rPr>
              <a:t>3. Which do you _______ detective films or science fiction films? (preference)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2"/>
                </a:solidFill>
                <a:effectLst/>
                <a:latin typeface="Bahnschrift Light SemiCondensed" panose="020B0502040204020203" pitchFamily="34" charset="0"/>
                <a:ea typeface="Yu Gothic Medium" panose="020B0500000000000000" pitchFamily="34" charset="-128"/>
              </a:rPr>
              <a:t>4. This is the most ______ race that I’ve ever taken part in. (thrill)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2"/>
                </a:solidFill>
                <a:effectLst/>
                <a:latin typeface="Bahnschrift Light SemiCondensed" panose="020B0502040204020203" pitchFamily="34" charset="0"/>
                <a:ea typeface="Yu Gothic Medium" panose="020B0500000000000000" pitchFamily="34" charset="-128"/>
              </a:rPr>
              <a:t>5. The cinema or the motion picture is one of the most popular forms of _______. </a:t>
            </a:r>
            <a:r>
              <a:rPr lang="en-US" sz="2400" b="1" dirty="0">
                <a:solidFill>
                  <a:schemeClr val="tx2"/>
                </a:solidFill>
                <a:latin typeface="Bahnschrift Light SemiCondensed" panose="020B0502040204020203" pitchFamily="34" charset="0"/>
                <a:ea typeface="Yu Gothic Medium" panose="020B0500000000000000" pitchFamily="34" charset="-128"/>
              </a:rPr>
              <a:t>(</a:t>
            </a:r>
            <a:r>
              <a:rPr lang="en-US" sz="2400" b="1" dirty="0">
                <a:solidFill>
                  <a:schemeClr val="tx2"/>
                </a:solidFill>
                <a:effectLst/>
                <a:latin typeface="Bahnschrift Light SemiCondensed" panose="020B0502040204020203" pitchFamily="34" charset="0"/>
                <a:ea typeface="Yu Gothic Medium" panose="020B0500000000000000" pitchFamily="34" charset="-128"/>
              </a:rPr>
              <a:t>entertain) </a:t>
            </a:r>
            <a:endParaRPr lang="en-US" sz="2400" b="1" dirty="0">
              <a:solidFill>
                <a:schemeClr val="tx2"/>
              </a:solidFill>
              <a:latin typeface="Bahnschrift Light SemiCondensed" panose="020B0502040204020203" pitchFamily="34" charset="0"/>
              <a:ea typeface="Yu Gothic Medium" panose="020B0500000000000000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D41BF6-81AC-4E12-BCC6-EC1EDE8F205D}"/>
              </a:ext>
            </a:extLst>
          </p:cNvPr>
          <p:cNvSpPr txBox="1"/>
          <p:nvPr/>
        </p:nvSpPr>
        <p:spPr>
          <a:xfrm>
            <a:off x="742950" y="2629583"/>
            <a:ext cx="112109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>
                <a:solidFill>
                  <a:schemeClr val="bg1"/>
                </a:solidFill>
                <a:latin typeface="Bahnschrift" panose="020B0502040204020203" pitchFamily="34" charset="0"/>
              </a:rPr>
              <a:t>Fill the blank with the appropriate form of words</a:t>
            </a:r>
          </a:p>
        </p:txBody>
      </p:sp>
    </p:spTree>
    <p:extLst>
      <p:ext uri="{BB962C8B-B14F-4D97-AF65-F5344CB8AC3E}">
        <p14:creationId xmlns:p14="http://schemas.microsoft.com/office/powerpoint/2010/main" val="52973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45104D-ACC0-4500-9914-12E816AB4BB2}"/>
              </a:ext>
            </a:extLst>
          </p:cNvPr>
          <p:cNvSpPr txBox="1"/>
          <p:nvPr/>
        </p:nvSpPr>
        <p:spPr>
          <a:xfrm>
            <a:off x="409575" y="447675"/>
            <a:ext cx="419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  <a:latin typeface="Bahnschrift" panose="020B0502040204020203" pitchFamily="34" charset="0"/>
              </a:rPr>
              <a:t>MINI-GAME</a:t>
            </a:r>
            <a:endParaRPr lang="en-US" sz="6000" b="1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2ADEC2-23BF-4EAB-B791-6E87C268CB3A}"/>
              </a:ext>
            </a:extLst>
          </p:cNvPr>
          <p:cNvSpPr txBox="1"/>
          <p:nvPr/>
        </p:nvSpPr>
        <p:spPr>
          <a:xfrm>
            <a:off x="5524500" y="447675"/>
            <a:ext cx="6496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  <a:latin typeface="Bahnschrift" panose="020B0502040204020203" pitchFamily="34" charset="0"/>
              </a:rPr>
              <a:t>WORK IN GROUPS</a:t>
            </a:r>
            <a:endParaRPr lang="en-US" sz="6000" b="1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EBDF3F-DC4C-4A1B-A139-152E5DF02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836722"/>
            <a:ext cx="6096000" cy="50212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80405B-AF48-4632-BE3B-F9C88E01E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836722"/>
            <a:ext cx="6096000" cy="50212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5823B6-586F-4CE0-B0B4-07D4319C9A1D}"/>
              </a:ext>
            </a:extLst>
          </p:cNvPr>
          <p:cNvSpPr/>
          <p:nvPr/>
        </p:nvSpPr>
        <p:spPr>
          <a:xfrm>
            <a:off x="6486525" y="3924301"/>
            <a:ext cx="2181225" cy="771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1D5099-AA78-496B-84BD-FAF0A2F53110}"/>
              </a:ext>
            </a:extLst>
          </p:cNvPr>
          <p:cNvSpPr/>
          <p:nvPr/>
        </p:nvSpPr>
        <p:spPr>
          <a:xfrm>
            <a:off x="6440351" y="3885696"/>
            <a:ext cx="22735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227947</a:t>
            </a:r>
          </a:p>
        </p:txBody>
      </p:sp>
    </p:spTree>
    <p:extLst>
      <p:ext uri="{BB962C8B-B14F-4D97-AF65-F5344CB8AC3E}">
        <p14:creationId xmlns:p14="http://schemas.microsoft.com/office/powerpoint/2010/main" val="2854768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CE0CF1-8211-4DC6-8C77-8C1263991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7" y="2548438"/>
            <a:ext cx="4481513" cy="34017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81BFF6-09E2-4962-8F7C-9F5A00222C11}"/>
              </a:ext>
            </a:extLst>
          </p:cNvPr>
          <p:cNvSpPr txBox="1"/>
          <p:nvPr/>
        </p:nvSpPr>
        <p:spPr>
          <a:xfrm>
            <a:off x="1485900" y="697943"/>
            <a:ext cx="1047750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400" b="1" dirty="0">
                <a:solidFill>
                  <a:srgbClr val="7030A0"/>
                </a:solidFill>
                <a:effectLst/>
                <a:latin typeface="VNI-Goudy" pitchFamily="2" charset="0"/>
                <a:ea typeface="Batang" panose="02030600000101010101" pitchFamily="18" charset="-127"/>
              </a:rPr>
              <a:t>1. Have you ever seen the film Titanic?</a:t>
            </a:r>
            <a:endParaRPr lang="en-US" sz="3400" dirty="0">
              <a:solidFill>
                <a:srgbClr val="7030A0"/>
              </a:solidFill>
              <a:effectLst/>
              <a:latin typeface="VNI-Goudy" pitchFamily="2" charset="0"/>
              <a:ea typeface="Batang" panose="02030600000101010101" pitchFamily="18" charset="-127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400" b="1" dirty="0">
                <a:solidFill>
                  <a:srgbClr val="7030A0"/>
                </a:solidFill>
                <a:effectLst/>
                <a:latin typeface="VNI-Goudy" pitchFamily="2" charset="0"/>
                <a:ea typeface="Batang" panose="02030600000101010101" pitchFamily="18" charset="-127"/>
              </a:rPr>
              <a:t>2. Name two main characters in this film.</a:t>
            </a:r>
            <a:endParaRPr lang="en-US" sz="3400" dirty="0">
              <a:solidFill>
                <a:srgbClr val="7030A0"/>
              </a:solidFill>
              <a:effectLst/>
              <a:latin typeface="VNI-Goudy" pitchFamily="2" charset="0"/>
              <a:ea typeface="Batang" panose="02030600000101010101" pitchFamily="18" charset="-127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400" b="1" dirty="0">
                <a:solidFill>
                  <a:srgbClr val="7030A0"/>
                </a:solidFill>
                <a:effectLst/>
                <a:latin typeface="VNI-Goudy" pitchFamily="2" charset="0"/>
                <a:ea typeface="Batang" panose="02030600000101010101" pitchFamily="18" charset="-127"/>
              </a:rPr>
              <a:t>3. What do you learn after watching Titanic?</a:t>
            </a:r>
            <a:endParaRPr lang="en-US" sz="3400" dirty="0">
              <a:solidFill>
                <a:srgbClr val="7030A0"/>
              </a:solidFill>
              <a:effectLst/>
              <a:latin typeface="VNI-Goudy" pitchFamily="2" charset="0"/>
              <a:ea typeface="Batang" panose="02030600000101010101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4846AA-4234-4BFB-A0A4-1D7F82A2E68B}"/>
              </a:ext>
            </a:extLst>
          </p:cNvPr>
          <p:cNvSpPr txBox="1"/>
          <p:nvPr/>
        </p:nvSpPr>
        <p:spPr>
          <a:xfrm>
            <a:off x="6286500" y="2619375"/>
            <a:ext cx="51149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Batang" panose="02030600000101010101" pitchFamily="18" charset="-127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1. Yes, I have / No, I haven’t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Batang" panose="02030600000101010101" pitchFamily="18" charset="-127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Batang" panose="02030600000101010101" pitchFamily="18" charset="-127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2. Jack (Leonardo DiCaprio) and Rose (Kate Winslet)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Batang" panose="02030600000101010101" pitchFamily="18" charset="-127"/>
            </a:endParaRPr>
          </a:p>
          <a:p>
            <a:pPr algn="just"/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Batang" panose="02030600000101010101" pitchFamily="18" charset="-127"/>
            </a:endParaRPr>
          </a:p>
          <a:p>
            <a:pPr algn="just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3.  Sweet love and lofty sacrifice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9611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E8DF994-9F13-4D2B-8A14-C262631769C5}"/>
              </a:ext>
            </a:extLst>
          </p:cNvPr>
          <p:cNvSpPr txBox="1"/>
          <p:nvPr/>
        </p:nvSpPr>
        <p:spPr>
          <a:xfrm>
            <a:off x="409575" y="447675"/>
            <a:ext cx="419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Bahnschrift" panose="020B0502040204020203" pitchFamily="34" charset="0"/>
              </a:rPr>
              <a:t>New Words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DF4AB1-DEDF-4D01-B485-046D68162CCC}"/>
              </a:ext>
            </a:extLst>
          </p:cNvPr>
          <p:cNvSpPr txBox="1"/>
          <p:nvPr/>
        </p:nvSpPr>
        <p:spPr>
          <a:xfrm>
            <a:off x="5562600" y="447674"/>
            <a:ext cx="6496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Bahnschrift" panose="020B0502040204020203" pitchFamily="34" charset="0"/>
              </a:rPr>
              <a:t>WORK IN PAIRS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438C3C-7450-41BB-9FEB-230D23300AA3}"/>
              </a:ext>
            </a:extLst>
          </p:cNvPr>
          <p:cNvSpPr txBox="1"/>
          <p:nvPr/>
        </p:nvSpPr>
        <p:spPr>
          <a:xfrm>
            <a:off x="409575" y="1815063"/>
            <a:ext cx="11668125" cy="4845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effectLst/>
                <a:latin typeface="Bahnschrift SemiBold" panose="020B0502040204020203" pitchFamily="34" charset="0"/>
                <a:ea typeface="Batang" panose="02030600000101010101" pitchFamily="18" charset="-127"/>
              </a:rPr>
              <a:t>1. instead (adv) = in place of someone/ something else</a:t>
            </a: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u="sng" dirty="0">
                <a:effectLst/>
                <a:latin typeface="Bahnschrift SemiBold" panose="020B0502040204020203" pitchFamily="34" charset="0"/>
                <a:ea typeface="Batang" panose="02030600000101010101" pitchFamily="18" charset="-127"/>
              </a:rPr>
              <a:t>E.g.:</a:t>
            </a:r>
            <a:r>
              <a:rPr lang="en-US" sz="3000" dirty="0">
                <a:effectLst/>
                <a:latin typeface="Bahnschrift SemiBold" panose="020B0502040204020203" pitchFamily="34" charset="0"/>
                <a:ea typeface="Batang" panose="02030600000101010101" pitchFamily="18" charset="-127"/>
              </a:rPr>
              <a:t> We should go to the cinema instead</a:t>
            </a:r>
            <a:r>
              <a:rPr lang="en-US" sz="3000" b="1" dirty="0">
                <a:effectLst/>
                <a:latin typeface="Bahnschrift SemiBold" panose="020B0502040204020203" pitchFamily="34" charset="0"/>
                <a:ea typeface="Batang" panose="02030600000101010101" pitchFamily="18" charset="-127"/>
              </a:rPr>
              <a:t>.</a:t>
            </a:r>
            <a:endParaRPr lang="en-US" sz="3000" dirty="0">
              <a:effectLst/>
              <a:latin typeface="Bahnschrift SemiBold" panose="020B0502040204020203" pitchFamily="34" charset="0"/>
              <a:ea typeface="Batang" panose="02030600000101010101" pitchFamily="18" charset="-127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FF00"/>
                </a:solidFill>
                <a:effectLst/>
                <a:latin typeface="Bahnschrift SemiBold" panose="020B0502040204020203" pitchFamily="34" charset="0"/>
                <a:ea typeface="Batang" panose="02030600000101010101" pitchFamily="18" charset="-127"/>
              </a:rPr>
              <a:t>2. to suppose </a:t>
            </a:r>
            <a:r>
              <a:rPr lang="en-US" sz="3000" b="1" dirty="0">
                <a:solidFill>
                  <a:srgbClr val="FFFF00"/>
                </a:solidFill>
                <a:effectLst/>
                <a:latin typeface="Ipa-samd Uclphon1 SILDoulosL" panose="00000400000000000000" pitchFamily="2" charset="2"/>
                <a:ea typeface="Batang" panose="02030600000101010101" pitchFamily="18" charset="-127"/>
              </a:rPr>
              <a:t>/s@"</a:t>
            </a:r>
            <a:r>
              <a:rPr lang="en-US" sz="3000" b="1" dirty="0" err="1">
                <a:solidFill>
                  <a:srgbClr val="FFFF00"/>
                </a:solidFill>
                <a:effectLst/>
                <a:latin typeface="Ipa-samd Uclphon1 SILDoulosL" panose="00000400000000000000" pitchFamily="2" charset="2"/>
                <a:ea typeface="Batang" panose="02030600000101010101" pitchFamily="18" charset="-127"/>
              </a:rPr>
              <a:t>p@Uz</a:t>
            </a:r>
            <a:r>
              <a:rPr lang="en-US" sz="3000" b="1" dirty="0">
                <a:solidFill>
                  <a:srgbClr val="FFFF00"/>
                </a:solidFill>
                <a:effectLst/>
                <a:latin typeface="Ipa-samd Uclphon1 SILDoulosL" panose="00000400000000000000" pitchFamily="2" charset="2"/>
                <a:ea typeface="Batang" panose="02030600000101010101" pitchFamily="18" charset="-127"/>
              </a:rPr>
              <a:t>/ </a:t>
            </a:r>
            <a:r>
              <a:rPr lang="en-US" sz="3000" b="1" dirty="0">
                <a:solidFill>
                  <a:srgbClr val="FFFF00"/>
                </a:solidFill>
                <a:effectLst/>
                <a:latin typeface="Bahnschrift SemiBold" panose="020B0502040204020203" pitchFamily="34" charset="0"/>
                <a:ea typeface="Batang" panose="02030600000101010101" pitchFamily="18" charset="-127"/>
              </a:rPr>
              <a:t>(v) 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FF00"/>
                </a:solidFill>
                <a:effectLst/>
                <a:latin typeface="Bahnschrift SemiBold" panose="020B0502040204020203" pitchFamily="34" charset="0"/>
                <a:ea typeface="Batang" panose="02030600000101010101" pitchFamily="18" charset="-127"/>
              </a:rPr>
              <a:t>= to think that something is likely to be true</a:t>
            </a: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®"/>
            </a:pPr>
            <a:r>
              <a:rPr lang="en-US" sz="3000" b="1" dirty="0">
                <a:solidFill>
                  <a:srgbClr val="FFFF00"/>
                </a:solidFill>
                <a:effectLst/>
                <a:latin typeface="Bahnschrift SemiBold" panose="020B0502040204020203" pitchFamily="34" charset="0"/>
                <a:ea typeface="Batang" panose="02030600000101010101" pitchFamily="18" charset="-127"/>
              </a:rPr>
              <a:t>supposition (n) = an idea that something may be true</a:t>
            </a: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effectLst/>
                <a:latin typeface="Bahnschrift SemiBold" panose="020B0502040204020203" pitchFamily="34" charset="0"/>
                <a:ea typeface="Batang" panose="02030600000101010101" pitchFamily="18" charset="-127"/>
              </a:rPr>
              <a:t>3. to guess (v) = to give the correct answer </a:t>
            </a:r>
            <a:endParaRPr lang="en-US" sz="3000" dirty="0">
              <a:effectLst/>
              <a:latin typeface="Bahnschrift SemiBold" panose="020B0502040204020203" pitchFamily="34" charset="0"/>
              <a:ea typeface="Batang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FFFF00"/>
                </a:solidFill>
                <a:effectLst/>
                <a:latin typeface="Bahnschrift SemiBold" panose="020B0502040204020203" pitchFamily="34" charset="0"/>
                <a:ea typeface="Batang" panose="02030600000101010101" pitchFamily="18" charset="-127"/>
              </a:rPr>
              <a:t>4. Titanic (n) </a:t>
            </a:r>
            <a:r>
              <a:rPr lang="en-US" sz="3000" b="1" dirty="0">
                <a:solidFill>
                  <a:srgbClr val="FFFF00"/>
                </a:solidFill>
                <a:effectLst/>
                <a:latin typeface="Ipa-samd Uclphon1 SILDoulosL" panose="00000400000000000000" pitchFamily="2" charset="2"/>
                <a:ea typeface="Batang" panose="02030600000101010101" pitchFamily="18" charset="-127"/>
              </a:rPr>
              <a:t>/</a:t>
            </a:r>
            <a:r>
              <a:rPr lang="en-US" sz="3000" b="1" dirty="0" err="1">
                <a:solidFill>
                  <a:srgbClr val="FFFF00"/>
                </a:solidFill>
                <a:effectLst/>
                <a:latin typeface="Ipa-samd Uclphon1 SILDoulosL" panose="00000400000000000000" pitchFamily="2" charset="2"/>
                <a:ea typeface="Batang" panose="02030600000101010101" pitchFamily="18" charset="-127"/>
              </a:rPr>
              <a:t>taI"t</a:t>
            </a:r>
            <a:r>
              <a:rPr lang="en-US" sz="3000" b="1" dirty="0">
                <a:solidFill>
                  <a:srgbClr val="FFFF00"/>
                </a:solidFill>
                <a:latin typeface="Ipa-samd Uclphon1 SILDoulosL" panose="00000400000000000000" pitchFamily="2" charset="2"/>
                <a:ea typeface="Batang" panose="02030600000101010101" pitchFamily="18" charset="-127"/>
              </a:rPr>
              <a:t>{</a:t>
            </a:r>
            <a:r>
              <a:rPr lang="en-US" sz="3000" b="1" dirty="0" err="1">
                <a:solidFill>
                  <a:srgbClr val="FFFF00"/>
                </a:solidFill>
                <a:latin typeface="Ipa-samd Uclphon1 SILDoulosL" panose="00000400000000000000" pitchFamily="2" charset="2"/>
                <a:ea typeface="Batang" panose="02030600000101010101" pitchFamily="18" charset="-127"/>
              </a:rPr>
              <a:t>nIk</a:t>
            </a:r>
            <a:r>
              <a:rPr lang="en-US" sz="3000" b="1" dirty="0">
                <a:solidFill>
                  <a:srgbClr val="FFFF00"/>
                </a:solidFill>
                <a:latin typeface="Ipa-samd Uclphon1 SILDoulosL" panose="00000400000000000000" pitchFamily="2" charset="2"/>
                <a:ea typeface="Batang" panose="02030600000101010101" pitchFamily="18" charset="-127"/>
              </a:rPr>
              <a:t>/</a:t>
            </a:r>
            <a:endParaRPr lang="en-US" sz="3000" dirty="0">
              <a:solidFill>
                <a:srgbClr val="FFFF00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58070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B30195-6085-46BE-8BF4-DD2493AA6E8F}"/>
              </a:ext>
            </a:extLst>
          </p:cNvPr>
          <p:cNvSpPr txBox="1"/>
          <p:nvPr/>
        </p:nvSpPr>
        <p:spPr>
          <a:xfrm>
            <a:off x="295275" y="171450"/>
            <a:ext cx="9120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Bahnschrift SemiBold" panose="020B0502040204020203" pitchFamily="34" charset="0"/>
              </a:rPr>
              <a:t>Listen to the dialogue and answer the question: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92821C-20FE-49D4-A471-4252DEEEE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6" y="777997"/>
            <a:ext cx="9091728" cy="52962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D3298C-F03C-4D86-A65E-8BD2B01B7C9B}"/>
              </a:ext>
            </a:extLst>
          </p:cNvPr>
          <p:cNvSpPr txBox="1"/>
          <p:nvPr/>
        </p:nvSpPr>
        <p:spPr>
          <a:xfrm>
            <a:off x="111918" y="6101775"/>
            <a:ext cx="9303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Bahnschrift SemiBold" panose="020B0502040204020203" pitchFamily="34" charset="0"/>
              </a:rPr>
              <a:t>What are Lan and Huong planning to do together?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D29DB7-5BE0-4B9B-861D-EE8416CA1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3544" y="112583"/>
            <a:ext cx="2888456" cy="21483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C2CE00-5222-408B-B232-B0044FA6EF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3544" y="2337176"/>
            <a:ext cx="2888456" cy="2047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3A28F1-81E4-4E74-A911-0F3F97EF94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3544" y="4505947"/>
            <a:ext cx="2868216" cy="2256803"/>
          </a:xfrm>
          <a:prstGeom prst="rect">
            <a:avLst/>
          </a:prstGeom>
        </p:spPr>
      </p:pic>
      <p:pic>
        <p:nvPicPr>
          <p:cNvPr id="5" name="unit-13-listening - 2">
            <a:hlinkClick r:id="" action="ppaction://media"/>
            <a:extLst>
              <a:ext uri="{FF2B5EF4-FFF2-40B4-BE49-F238E27FC236}">
                <a16:creationId xmlns:a16="http://schemas.microsoft.com/office/drawing/2014/main" id="{F22DA5E8-601D-476A-8382-E4BF68FB0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45650" y="4740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7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B6785C-84A5-4DE7-8C43-B023DA9F77DC}"/>
              </a:ext>
            </a:extLst>
          </p:cNvPr>
          <p:cNvSpPr txBox="1"/>
          <p:nvPr/>
        </p:nvSpPr>
        <p:spPr>
          <a:xfrm>
            <a:off x="2143126" y="295275"/>
            <a:ext cx="935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Listen to the dialogue again. </a:t>
            </a:r>
          </a:p>
          <a:p>
            <a:r>
              <a:rPr lang="en-US" sz="28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Write their plans for the next week on the calendar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5EF9F8F-BA3A-4A95-9FEF-351D4D93C5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249141"/>
              </p:ext>
            </p:extLst>
          </p:nvPr>
        </p:nvGraphicFramePr>
        <p:xfrm>
          <a:off x="228599" y="1442085"/>
          <a:ext cx="11734801" cy="51206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63299">
                  <a:extLst>
                    <a:ext uri="{9D8B030D-6E8A-4147-A177-3AD203B41FA5}">
                      <a16:colId xmlns:a16="http://schemas.microsoft.com/office/drawing/2014/main" val="1030654000"/>
                    </a:ext>
                  </a:extLst>
                </a:gridCol>
                <a:gridCol w="4032627">
                  <a:extLst>
                    <a:ext uri="{9D8B030D-6E8A-4147-A177-3AD203B41FA5}">
                      <a16:colId xmlns:a16="http://schemas.microsoft.com/office/drawing/2014/main" val="716472265"/>
                    </a:ext>
                  </a:extLst>
                </a:gridCol>
                <a:gridCol w="6238875">
                  <a:extLst>
                    <a:ext uri="{9D8B030D-6E8A-4147-A177-3AD203B41FA5}">
                      <a16:colId xmlns:a16="http://schemas.microsoft.com/office/drawing/2014/main" val="31233011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Huong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5340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0642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Tue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525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Wed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231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Thu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6131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Fri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299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Sat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631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Sun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76076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50D07EE-9B79-4406-8047-6A1F1FAA3873}"/>
              </a:ext>
            </a:extLst>
          </p:cNvPr>
          <p:cNvSpPr txBox="1"/>
          <p:nvPr/>
        </p:nvSpPr>
        <p:spPr>
          <a:xfrm>
            <a:off x="2638426" y="2124075"/>
            <a:ext cx="2362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see a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DCAFD8-6255-4192-90CA-0E92BAA5DE75}"/>
              </a:ext>
            </a:extLst>
          </p:cNvPr>
          <p:cNvSpPr txBox="1"/>
          <p:nvPr/>
        </p:nvSpPr>
        <p:spPr>
          <a:xfrm>
            <a:off x="5829300" y="3429000"/>
            <a:ext cx="6067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work and go to the singing club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D631A7-0CD7-4446-86B7-70B0F0ED87C2}"/>
              </a:ext>
            </a:extLst>
          </p:cNvPr>
          <p:cNvSpPr txBox="1"/>
          <p:nvPr/>
        </p:nvSpPr>
        <p:spPr>
          <a:xfrm>
            <a:off x="2095501" y="4034165"/>
            <a:ext cx="3467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visit grandparents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7EC8AA-891A-43BC-8A1C-6CE5EDEF9E58}"/>
              </a:ext>
            </a:extLst>
          </p:cNvPr>
          <p:cNvSpPr txBox="1"/>
          <p:nvPr/>
        </p:nvSpPr>
        <p:spPr>
          <a:xfrm>
            <a:off x="2609851" y="5349240"/>
            <a:ext cx="2552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work (busy)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FB356F-BBDD-44FD-89E8-EA1A399CC76A}"/>
              </a:ext>
            </a:extLst>
          </p:cNvPr>
          <p:cNvSpPr txBox="1"/>
          <p:nvPr/>
        </p:nvSpPr>
        <p:spPr>
          <a:xfrm>
            <a:off x="7510464" y="4667577"/>
            <a:ext cx="289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study Chinese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F7BE05-761A-4B87-818D-5EE0BDAD1756}"/>
              </a:ext>
            </a:extLst>
          </p:cNvPr>
          <p:cNvSpPr txBox="1"/>
          <p:nvPr/>
        </p:nvSpPr>
        <p:spPr>
          <a:xfrm>
            <a:off x="7417594" y="6024532"/>
            <a:ext cx="289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go on a picnic</a:t>
            </a:r>
          </a:p>
        </p:txBody>
      </p:sp>
      <p:pic>
        <p:nvPicPr>
          <p:cNvPr id="3" name="unit-13-listening - 2">
            <a:hlinkClick r:id="" action="ppaction://media"/>
            <a:extLst>
              <a:ext uri="{FF2B5EF4-FFF2-40B4-BE49-F238E27FC236}">
                <a16:creationId xmlns:a16="http://schemas.microsoft.com/office/drawing/2014/main" id="{D8817C49-7638-44D9-8605-1F64715BD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1225" y="5691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984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8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848AC2-37D7-4FDF-A1F0-97D935103A37}"/>
              </a:ext>
            </a:extLst>
          </p:cNvPr>
          <p:cNvSpPr txBox="1"/>
          <p:nvPr/>
        </p:nvSpPr>
        <p:spPr>
          <a:xfrm>
            <a:off x="790574" y="219074"/>
            <a:ext cx="4019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F0"/>
                </a:solidFill>
                <a:latin typeface="Bahnschrift" panose="020B0502040204020203" pitchFamily="34" charset="0"/>
              </a:rPr>
              <a:t>DISCUSSION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F51C86-45E7-4757-A948-A200E72DD982}"/>
              </a:ext>
            </a:extLst>
          </p:cNvPr>
          <p:cNvSpPr txBox="1"/>
          <p:nvPr/>
        </p:nvSpPr>
        <p:spPr>
          <a:xfrm>
            <a:off x="6791325" y="219074"/>
            <a:ext cx="4819651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</a:rPr>
              <a:t>WORK IN GROUPS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88CF8D-59B3-4FB5-9B69-A917DC377594}"/>
              </a:ext>
            </a:extLst>
          </p:cNvPr>
          <p:cNvSpPr txBox="1"/>
          <p:nvPr/>
        </p:nvSpPr>
        <p:spPr>
          <a:xfrm>
            <a:off x="3581399" y="864690"/>
            <a:ext cx="4819651" cy="92333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LUCKY BOX</a:t>
            </a:r>
          </a:p>
        </p:txBody>
      </p:sp>
      <p:pic>
        <p:nvPicPr>
          <p:cNvPr id="3" name="Picture 2" descr="A picture containing bin, container, green, set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418713BB-5EE8-4E10-A811-F790BBA88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49" y="1791650"/>
            <a:ext cx="2638425" cy="2638425"/>
          </a:xfrm>
          <a:prstGeom prst="rect">
            <a:avLst/>
          </a:prstGeom>
        </p:spPr>
      </p:pic>
      <p:pic>
        <p:nvPicPr>
          <p:cNvPr id="12" name="Picture 11" descr="A picture containing bin, container, green, se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C20AF30E-7E8E-4325-AFDD-A0646A852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6" y="1791650"/>
            <a:ext cx="2638425" cy="2638425"/>
          </a:xfrm>
          <a:prstGeom prst="rect">
            <a:avLst/>
          </a:prstGeom>
        </p:spPr>
      </p:pic>
      <p:pic>
        <p:nvPicPr>
          <p:cNvPr id="13" name="Picture 12" descr="A picture containing bin, container, green, set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4EDF44EF-446C-4345-BA16-4968BCC84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1" y="4077650"/>
            <a:ext cx="2638425" cy="2638425"/>
          </a:xfrm>
          <a:prstGeom prst="rect">
            <a:avLst/>
          </a:prstGeom>
        </p:spPr>
      </p:pic>
      <p:pic>
        <p:nvPicPr>
          <p:cNvPr id="14" name="Picture 13" descr="A picture containing bin, container, green, set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E860AA33-ACAA-4577-AA2C-854CB9E91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87" y="4000501"/>
            <a:ext cx="2638425" cy="2638425"/>
          </a:xfrm>
          <a:prstGeom prst="rect">
            <a:avLst/>
          </a:prstGeom>
        </p:spPr>
      </p:pic>
      <p:pic>
        <p:nvPicPr>
          <p:cNvPr id="15" name="Picture 14" descr="A picture containing bin, container, green, set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1389EF5B-4604-4F82-8ED3-A8EF77087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987" y="4077650"/>
            <a:ext cx="263842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75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E1D2EE-AE5E-4A39-965B-FA67707749C9}"/>
              </a:ext>
            </a:extLst>
          </p:cNvPr>
          <p:cNvSpPr txBox="1"/>
          <p:nvPr/>
        </p:nvSpPr>
        <p:spPr>
          <a:xfrm>
            <a:off x="323850" y="166687"/>
            <a:ext cx="5753100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</a:rPr>
              <a:t>CONSOLIDATION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ED97E0-42B8-4B4A-925F-A3EFAA81650E}"/>
              </a:ext>
            </a:extLst>
          </p:cNvPr>
          <p:cNvSpPr txBox="1"/>
          <p:nvPr/>
        </p:nvSpPr>
        <p:spPr>
          <a:xfrm>
            <a:off x="428625" y="899129"/>
            <a:ext cx="11525250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002060"/>
                </a:solidFill>
                <a:latin typeface="Baskerville Old Face" panose="02020602080505020303" pitchFamily="18" charset="0"/>
              </a:rPr>
              <a:t>Talk about the plan and how to set up a plan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64FB12-4793-4BD4-BA51-820E1EC0E815}"/>
              </a:ext>
            </a:extLst>
          </p:cNvPr>
          <p:cNvSpPr txBox="1"/>
          <p:nvPr/>
        </p:nvSpPr>
        <p:spPr>
          <a:xfrm>
            <a:off x="6010275" y="182076"/>
            <a:ext cx="575310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</a:rPr>
              <a:t>WORK IN PAIRS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36780C-DDEE-4E65-AFBF-22FC6EAFE8B4}"/>
              </a:ext>
            </a:extLst>
          </p:cNvPr>
          <p:cNvSpPr txBox="1"/>
          <p:nvPr/>
        </p:nvSpPr>
        <p:spPr>
          <a:xfrm>
            <a:off x="0" y="2571750"/>
            <a:ext cx="6010276" cy="327628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/>
              <a:t>SAMPLE  </a:t>
            </a:r>
            <a:r>
              <a:rPr lang="en-US" sz="2000" b="1" dirty="0">
                <a:latin typeface="Bahnschrift SemiCondensed" panose="020B0502040204020203" pitchFamily="34" charset="0"/>
              </a:rPr>
              <a:t>1</a:t>
            </a:r>
            <a:endParaRPr lang="en-US" sz="2000" b="1" dirty="0"/>
          </a:p>
          <a:p>
            <a:pPr>
              <a:lnSpc>
                <a:spcPct val="150000"/>
              </a:lnSpc>
            </a:pPr>
            <a:r>
              <a:rPr lang="en-US" sz="2000" b="1" dirty="0"/>
              <a:t>   A: What are you planning to do this weekend?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   B: I am going _________________ on Saturday.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   A</a:t>
            </a:r>
            <a:r>
              <a:rPr lang="en-US" sz="2000" b="1"/>
              <a:t>: What </a:t>
            </a:r>
            <a:r>
              <a:rPr lang="en-US" sz="2000" b="1" dirty="0"/>
              <a:t>about Sunday? Are you free on Sunday?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   B: Yes, I’m free the whole Sunday.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   A: Let’s ______________.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   B: Ok! That’s a good idea!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58B59C-4627-4E3B-9292-1E6533E9DA50}"/>
              </a:ext>
            </a:extLst>
          </p:cNvPr>
          <p:cNvSpPr txBox="1"/>
          <p:nvPr/>
        </p:nvSpPr>
        <p:spPr>
          <a:xfrm>
            <a:off x="6017895" y="2571750"/>
            <a:ext cx="6174105" cy="327628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/>
              <a:t>SAMPLE </a:t>
            </a:r>
            <a:r>
              <a:rPr lang="en-US" sz="2000" b="1" dirty="0">
                <a:latin typeface="Bahnschrift SemiCondensed" panose="020B0502040204020203" pitchFamily="34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    A: Have you got anything special this weekend?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    B: I intend to _________________ on Saturday.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    A: What about Sunday? Are you free on Sunday?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    B: Yes, I’m free the whole Sunday.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    A: Shall we ______________.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    B: Ok! That sounds great!</a:t>
            </a:r>
          </a:p>
        </p:txBody>
      </p:sp>
    </p:spTree>
    <p:extLst>
      <p:ext uri="{BB962C8B-B14F-4D97-AF65-F5344CB8AC3E}">
        <p14:creationId xmlns:p14="http://schemas.microsoft.com/office/powerpoint/2010/main" val="3859267368"/>
      </p:ext>
    </p:extLst>
  </p:cSld>
  <p:clrMapOvr>
    <a:masterClrMapping/>
  </p:clrMapOvr>
  <p:transition spd="slow">
    <p:randomBar dir="vert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4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5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6.xml><?xml version="1.0" encoding="utf-8"?>
<a:theme xmlns:a="http://schemas.openxmlformats.org/drawingml/2006/main" name="1_Banded">
  <a:themeElements>
    <a:clrScheme name="Banded">
      <a:dk1>
        <a:srgbClr val="2C2C2C"/>
      </a:dk1>
      <a:lt1>
        <a:srgbClr val="FFFFFF"/>
      </a:lt1>
      <a:dk2>
        <a:srgbClr val="F56617"/>
      </a:dk2>
      <a:lt2>
        <a:srgbClr val="DDDDDD"/>
      </a:lt2>
      <a:accent1>
        <a:srgbClr val="FFC000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0"/>
      </a:accent6>
      <a:hlink>
        <a:srgbClr val="FF9933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7CF026C-957E-4F4E-893C-D02C23AB6317}"/>
    </a:ext>
  </a:extLst>
</a:theme>
</file>

<file path=ppt/theme/theme7.xml><?xml version="1.0" encoding="utf-8"?>
<a:theme xmlns:a="http://schemas.openxmlformats.org/drawingml/2006/main" name="1_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616</Words>
  <Application>Microsoft Office PowerPoint</Application>
  <PresentationFormat>Widescreen</PresentationFormat>
  <Paragraphs>95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43" baseType="lpstr">
      <vt:lpstr>Microsoft YaHei Light</vt:lpstr>
      <vt:lpstr>Adobe Garamond Pro Bold</vt:lpstr>
      <vt:lpstr>Algerian</vt:lpstr>
      <vt:lpstr>Arial</vt:lpstr>
      <vt:lpstr>Bahnschrift</vt:lpstr>
      <vt:lpstr>Bahnschrift Light SemiCondensed</vt:lpstr>
      <vt:lpstr>Bahnschrift SemiBold</vt:lpstr>
      <vt:lpstr>Bahnschrift SemiCondensed</vt:lpstr>
      <vt:lpstr>Baskerville Old Face</vt:lpstr>
      <vt:lpstr>Bookman Old Style</vt:lpstr>
      <vt:lpstr>Century Gothic</vt:lpstr>
      <vt:lpstr>Corbel</vt:lpstr>
      <vt:lpstr>Franklin Gothic Book</vt:lpstr>
      <vt:lpstr>Garamond</vt:lpstr>
      <vt:lpstr>Ipa-samd Uclphon1 SILDoulosL</vt:lpstr>
      <vt:lpstr>Perpetua</vt:lpstr>
      <vt:lpstr>Symbol</vt:lpstr>
      <vt:lpstr>Times New Roman</vt:lpstr>
      <vt:lpstr>VNI-Goudy</vt:lpstr>
      <vt:lpstr>Wingdings</vt:lpstr>
      <vt:lpstr>Wingdings 2</vt:lpstr>
      <vt:lpstr>Equity</vt:lpstr>
      <vt:lpstr>Banded</vt:lpstr>
      <vt:lpstr>Organic</vt:lpstr>
      <vt:lpstr>Frame</vt:lpstr>
      <vt:lpstr>Savon</vt:lpstr>
      <vt:lpstr>1_Banded</vt:lpstr>
      <vt:lpstr>1_Savon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Anh Nguyen</dc:creator>
  <cp:lastModifiedBy>nguyenhoanganhvl2811@gmail.com</cp:lastModifiedBy>
  <cp:revision>37</cp:revision>
  <dcterms:created xsi:type="dcterms:W3CDTF">2021-04-02T05:34:08Z</dcterms:created>
  <dcterms:modified xsi:type="dcterms:W3CDTF">2022-03-17T23:56:57Z</dcterms:modified>
</cp:coreProperties>
</file>